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8" r:id="rId1"/>
    <p:sldMasterId id="2147483932" r:id="rId2"/>
    <p:sldMasterId id="2147483980" r:id="rId3"/>
    <p:sldMasterId id="2147483936" r:id="rId4"/>
    <p:sldMasterId id="2147483940" r:id="rId5"/>
    <p:sldMasterId id="2147483944" r:id="rId6"/>
    <p:sldMasterId id="2147483948" r:id="rId7"/>
    <p:sldMasterId id="2147483967" r:id="rId8"/>
  </p:sldMasterIdLst>
  <p:notesMasterIdLst>
    <p:notesMasterId r:id="rId33"/>
  </p:notesMasterIdLst>
  <p:sldIdLst>
    <p:sldId id="261" r:id="rId9"/>
    <p:sldId id="263" r:id="rId10"/>
    <p:sldId id="260" r:id="rId11"/>
    <p:sldId id="264" r:id="rId12"/>
    <p:sldId id="294" r:id="rId13"/>
    <p:sldId id="267" r:id="rId14"/>
    <p:sldId id="268" r:id="rId15"/>
    <p:sldId id="272" r:id="rId16"/>
    <p:sldId id="273" r:id="rId17"/>
    <p:sldId id="276" r:id="rId18"/>
    <p:sldId id="275" r:id="rId19"/>
    <p:sldId id="277" r:id="rId20"/>
    <p:sldId id="278" r:id="rId21"/>
    <p:sldId id="279" r:id="rId22"/>
    <p:sldId id="280" r:id="rId23"/>
    <p:sldId id="281" r:id="rId24"/>
    <p:sldId id="286" r:id="rId25"/>
    <p:sldId id="300" r:id="rId26"/>
    <p:sldId id="282" r:id="rId27"/>
    <p:sldId id="285" r:id="rId28"/>
    <p:sldId id="289" r:id="rId29"/>
    <p:sldId id="292" r:id="rId30"/>
    <p:sldId id="293" r:id="rId31"/>
    <p:sldId id="29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9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96"/>
    <p:restoredTop sz="94671"/>
  </p:normalViewPr>
  <p:slideViewPr>
    <p:cSldViewPr snapToGrid="0" snapToObjects="1">
      <p:cViewPr varScale="1">
        <p:scale>
          <a:sx n="70" d="100"/>
          <a:sy n="70" d="100"/>
        </p:scale>
        <p:origin x="90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01" d="100"/>
          <a:sy n="101" d="100"/>
        </p:scale>
        <p:origin x="26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196D9-2286-0F4F-B943-33A3EEA2528D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24262-D47C-D444-8DFB-457E9BF504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9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FA728384-E984-F446-A49C-FBBB97E0742D}" type="datetime3">
              <a:rPr lang="en-US" smtClean="0"/>
              <a:t>11 July 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3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7" y="347663"/>
            <a:ext cx="5145157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AB44F889-6CB5-BD43-B19A-F35F370828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241850">
            <a:off x="5966239" y="-3055937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0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41138" y="3004504"/>
            <a:ext cx="6163829" cy="1011237"/>
          </a:xfrm>
        </p:spPr>
        <p:txBody>
          <a:bodyPr anchor="t"/>
          <a:lstStyle>
            <a:lvl1pPr algn="l">
              <a:defRPr sz="44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2970-ED91-0B40-867F-E0AC9A51EBF2}" type="datetime1">
              <a:rPr lang="en-US" smtClean="0"/>
              <a:t>7/11/2019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0CD3593-5731-41EF-B15F-B27141419D0D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3D4B685-9FED-F545-8AA3-7D67B884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77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41138" y="3004504"/>
            <a:ext cx="6163829" cy="1011237"/>
          </a:xfrm>
        </p:spPr>
        <p:txBody>
          <a:bodyPr anchor="t"/>
          <a:lstStyle>
            <a:lvl1pPr algn="l">
              <a:defRPr sz="44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2970-ED91-0B40-867F-E0AC9A51EBF2}" type="datetime1">
              <a:rPr lang="en-US" smtClean="0"/>
              <a:t>7/11/2019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0CD3593-5731-41EF-B15F-B27141419D0D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E39757D-25E3-9D4C-89B0-ABC83FC546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76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41138" y="3004504"/>
            <a:ext cx="6163829" cy="1011237"/>
          </a:xfrm>
        </p:spPr>
        <p:txBody>
          <a:bodyPr anchor="t"/>
          <a:lstStyle>
            <a:lvl1pPr algn="l">
              <a:defRPr sz="44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2970-ED91-0B40-867F-E0AC9A51EBF2}" type="datetime1">
              <a:rPr lang="en-US" smtClean="0"/>
              <a:t>7/11/2019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0CD3593-5731-41EF-B15F-B27141419D0D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D17A219-89BE-B349-BB47-80A70966D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20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=""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=""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=""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=""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=""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1591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=""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=""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=""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=""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=""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rgbClr val="469B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84906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=""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=""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=""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=""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=""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418126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=""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=""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=""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=""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=""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04588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=""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=""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=""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=""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=""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rgbClr val="469B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36199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=""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=""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=""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=""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=""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412560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679269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B46EEF56-242D-4244-B1A5-94B892795E2B}" type="datetime3">
              <a:rPr lang="en-US" smtClean="0"/>
              <a:t>11 July 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rgbClr val="049DC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rgbClr val="079CC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8" y="347663"/>
            <a:ext cx="7470914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D3B795-1F91-E045-91A7-ABD6E806B5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9729498">
            <a:off x="8433352" y="-2286867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96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rgbClr val="469BC0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469BC0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7861099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445949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1F3F23-5EA4-4041-99C8-3ECD4DD1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77" y="365125"/>
            <a:ext cx="7901609" cy="1325563"/>
          </a:xfrm>
          <a:prstGeom prst="rect">
            <a:avLst/>
          </a:prstGeom>
        </p:spPr>
        <p:txBody>
          <a:bodyPr/>
          <a:lstStyle>
            <a:lvl1pPr algn="l"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EAFB694-4AA3-E942-83A3-36D1E517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076" y="1825625"/>
            <a:ext cx="7901609" cy="39987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C98B343-CAD8-014A-B0EF-EC1881EC84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0F5F4286-FA17-2C44-826D-6C9B300F23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465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917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-2684117" y="-220733"/>
            <a:ext cx="37973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18428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18428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73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6"/>
            <a:ext cx="10515600" cy="98789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2" y="1629006"/>
            <a:ext cx="10515601" cy="442769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77" y="6056697"/>
            <a:ext cx="2789400" cy="52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255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16334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16334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006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048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DD9DF8-7021-F24D-9D64-422EE6E8E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5CA6620-024F-F148-AF77-E48DFCE4A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048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429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9A8D731-8FA9-0E45-B31F-157BED3BC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300882" y="1347304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444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4B99673-6FF4-7541-A582-49C16510D4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943939">
            <a:off x="-2927110" y="816278"/>
            <a:ext cx="5006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731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5594676-B8AB-AB45-A75E-D070975EC5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42428">
            <a:off x="-1883465" y="1131956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448D0C12-8DE7-6F48-AD95-D9425B479BDD}" type="datetime3">
              <a:rPr lang="en-US" smtClean="0"/>
              <a:t>11 July 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6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7" y="347663"/>
            <a:ext cx="7500731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BBE68D8-70A6-7246-8BE1-4483AA758C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358674">
            <a:off x="7869330" y="-3081337"/>
            <a:ext cx="50060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411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98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9292844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rgbClr val="469BC0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469BC0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899356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6886987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1F3F23-5EA4-4041-99C8-3ECD4DD1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77" y="365125"/>
            <a:ext cx="7901609" cy="1325563"/>
          </a:xfrm>
          <a:prstGeom prst="rect">
            <a:avLst/>
          </a:prstGeom>
        </p:spPr>
        <p:txBody>
          <a:bodyPr/>
          <a:lstStyle>
            <a:lvl1pPr algn="l"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EAFB694-4AA3-E942-83A3-36D1E517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076" y="1825625"/>
            <a:ext cx="7901609" cy="399870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C98B343-CAD8-014A-B0EF-EC1881EC84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0F5F4286-FA17-2C44-826D-6C9B300F23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465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155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49999"/>
          <a:stretch/>
        </p:blipFill>
        <p:spPr>
          <a:xfrm>
            <a:off x="-2684117" y="-220733"/>
            <a:ext cx="37973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16334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16334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003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16334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16334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210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17032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17032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721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7691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DD9DF8-7021-F24D-9D64-422EE6E8E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5CA6620-024F-F148-AF77-E48DFCE4A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7691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498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9A8D731-8FA9-0E45-B31F-157BED3BC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300882" y="1347304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7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3D4B685-9FED-F545-8AA3-7D67B884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367315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4B99673-6FF4-7541-A582-49C16510D4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943939">
            <a:off x="-2927110" y="816278"/>
            <a:ext cx="50060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062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5594676-B8AB-AB45-A75E-D070975EC5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42428">
            <a:off x="-1883465" y="1131956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838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E39757D-25E3-9D4C-89B0-ABC83FC546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=""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71551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D17A219-89BE-B349-BB47-80A70966D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799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=""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none" baseline="0">
                <a:latin typeface="Arial Narrow" panose="020B0606020202030204" pitchFamily="34" charset="0"/>
              </a:defRPr>
            </a:lvl1pPr>
          </a:lstStyle>
          <a:p>
            <a:r>
              <a:rPr lang="en-US" dirty="0" err="1" smtClean="0"/>
              <a:t>cLICK</a:t>
            </a:r>
            <a:r>
              <a:rPr lang="en-US" dirty="0" smtClean="0"/>
              <a:t> TO EDIT 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8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3D4B685-9FED-F545-8AA3-7D67B884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3D6F986-96E2-164C-A4A4-BCDB45FCEB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841E5C2C-50FF-634E-807B-2A6B4C766B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BAC4FDA1-EAD9-0143-BBE7-C3C2B96C9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</p:spTree>
    <p:extLst>
      <p:ext uri="{BB962C8B-B14F-4D97-AF65-F5344CB8AC3E}">
        <p14:creationId xmlns:p14="http://schemas.microsoft.com/office/powerpoint/2010/main" val="91318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E39757D-25E3-9D4C-89B0-ABC83FC546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=""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="" xmlns:a16="http://schemas.microsoft.com/office/drawing/2014/main" id="{CB421DEC-2CA7-C94A-833C-25A48605A7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3847639B-FEE4-434B-885D-AB2ED1BE4E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B591F65F-2F42-D743-9B78-58BBBB597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</p:spTree>
    <p:extLst>
      <p:ext uri="{BB962C8B-B14F-4D97-AF65-F5344CB8AC3E}">
        <p14:creationId xmlns:p14="http://schemas.microsoft.com/office/powerpoint/2010/main" val="290372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D17A219-89BE-B349-BB47-80A70966D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799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=""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="" xmlns:a16="http://schemas.microsoft.com/office/drawing/2014/main" id="{D381BDAF-9E21-554F-B1E0-988F5E0C46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A997D815-DD56-B94F-A323-DFB05DD20B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FD60B78A-3EB3-2E4C-A4F1-5262378EA0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</p:spTree>
    <p:extLst>
      <p:ext uri="{BB962C8B-B14F-4D97-AF65-F5344CB8AC3E}">
        <p14:creationId xmlns:p14="http://schemas.microsoft.com/office/powerpoint/2010/main" val="74606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6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8E469526-6E45-7F42-9A5B-A968FB10F2EF}" type="datetime3">
              <a:rPr lang="en-US" smtClean="0"/>
              <a:pPr/>
              <a:t>11 July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2130" y="6356350"/>
            <a:ext cx="844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2310C1B-65DB-2343-8AA3-FE42BB8807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32205" y="1500167"/>
            <a:ext cx="5527589" cy="275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61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1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357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4555" y="5951413"/>
            <a:ext cx="1660433" cy="82829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A72C1AB5-3A56-FC40-9039-7F559F192A9B}"/>
              </a:ext>
            </a:extLst>
          </p:cNvPr>
          <p:cNvCxnSpPr>
            <a:cxnSpLocks/>
          </p:cNvCxnSpPr>
          <p:nvPr userDrawn="1"/>
        </p:nvCxnSpPr>
        <p:spPr>
          <a:xfrm>
            <a:off x="2544988" y="6144654"/>
            <a:ext cx="0" cy="4418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71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322844" y="5951413"/>
            <a:ext cx="1660435" cy="8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9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6" y="-3531276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95A558B-91BD-CD4E-869E-A90063D9ED3B}"/>
              </a:ext>
            </a:extLst>
          </p:cNvPr>
          <p:cNvSpPr txBox="1"/>
          <p:nvPr userDrawn="1"/>
        </p:nvSpPr>
        <p:spPr>
          <a:xfrm>
            <a:off x="674915" y="508706"/>
            <a:ext cx="10613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Arial Narrow" panose="020B0606020202030204" pitchFamily="34" charset="0"/>
              </a:rPr>
              <a:t>IN THIS PRESENTATION:</a:t>
            </a:r>
          </a:p>
        </p:txBody>
      </p:sp>
    </p:spTree>
    <p:extLst>
      <p:ext uri="{BB962C8B-B14F-4D97-AF65-F5344CB8AC3E}">
        <p14:creationId xmlns:p14="http://schemas.microsoft.com/office/powerpoint/2010/main" val="214423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6" y="-3531276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322845" y="5951413"/>
            <a:ext cx="1660433" cy="8282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95A558B-91BD-CD4E-869E-A90063D9ED3B}"/>
              </a:ext>
            </a:extLst>
          </p:cNvPr>
          <p:cNvSpPr txBox="1"/>
          <p:nvPr userDrawn="1"/>
        </p:nvSpPr>
        <p:spPr>
          <a:xfrm>
            <a:off x="674915" y="508706"/>
            <a:ext cx="10613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aseline="0" dirty="0">
                <a:solidFill>
                  <a:schemeClr val="bg1"/>
                </a:solidFill>
                <a:latin typeface="Arial Narrow" panose="020B0606020202030204" pitchFamily="34" charset="0"/>
              </a:rPr>
              <a:t>IN THIS PRESENTATION:</a:t>
            </a:r>
          </a:p>
        </p:txBody>
      </p:sp>
    </p:spTree>
    <p:extLst>
      <p:ext uri="{BB962C8B-B14F-4D97-AF65-F5344CB8AC3E}">
        <p14:creationId xmlns:p14="http://schemas.microsoft.com/office/powerpoint/2010/main" val="74782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0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62" r:id="rId2"/>
    <p:sldLayoutId id="2147483961" r:id="rId3"/>
    <p:sldLayoutId id="2147483951" r:id="rId4"/>
    <p:sldLayoutId id="2147483953" r:id="rId5"/>
    <p:sldLayoutId id="2147483963" r:id="rId6"/>
    <p:sldLayoutId id="2147483964" r:id="rId7"/>
    <p:sldLayoutId id="2147483954" r:id="rId8"/>
    <p:sldLayoutId id="2147483955" r:id="rId9"/>
    <p:sldLayoutId id="2147483966" r:id="rId10"/>
    <p:sldLayoutId id="2147483965" r:id="rId11"/>
    <p:sldLayoutId id="2147483956" r:id="rId12"/>
  </p:sldLayoutIdLst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322845" y="5951413"/>
            <a:ext cx="1660433" cy="8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8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8" r:id="rId10"/>
    <p:sldLayoutId id="2147483977" r:id="rId11"/>
    <p:sldLayoutId id="2147483979" r:id="rId12"/>
  </p:sldLayoutIdLst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283125" y="5935851"/>
            <a:ext cx="1735811" cy="782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9013" y="3890643"/>
            <a:ext cx="11236271" cy="1325563"/>
          </a:xfrm>
        </p:spPr>
        <p:txBody>
          <a:bodyPr/>
          <a:lstStyle/>
          <a:p>
            <a:r>
              <a:rPr lang="en-US" sz="3500" dirty="0"/>
              <a:t>Design of a </a:t>
            </a:r>
            <a:r>
              <a:rPr lang="en-US" sz="3500" dirty="0" smtClean="0"/>
              <a:t>development </a:t>
            </a:r>
            <a:r>
              <a:rPr lang="en-US" sz="3500" dirty="0"/>
              <a:t>platform 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500" b="0" dirty="0" smtClean="0"/>
              <a:t>to </a:t>
            </a:r>
            <a:r>
              <a:rPr lang="en-US" sz="3500" b="0" dirty="0"/>
              <a:t>monitor </a:t>
            </a:r>
            <a:r>
              <a:rPr lang="en-US" sz="3500" b="0" dirty="0" smtClean="0"/>
              <a:t>and manage </a:t>
            </a:r>
            <a:r>
              <a:rPr lang="en-US" sz="3500" b="0" dirty="0"/>
              <a:t>Low Power, Wide Area </a:t>
            </a:r>
            <a:r>
              <a:rPr lang="en-US" sz="3500" b="0" dirty="0" smtClean="0"/>
              <a:t>WSNs</a:t>
            </a:r>
            <a:endParaRPr lang="en-US" sz="3500" b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73" y="5803528"/>
            <a:ext cx="3254644" cy="6184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148" y="5598143"/>
            <a:ext cx="5814450" cy="112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3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Distribution </a:t>
            </a:r>
            <a:r>
              <a:rPr lang="en-US" dirty="0" smtClean="0"/>
              <a:t>Model (</a:t>
            </a:r>
            <a:r>
              <a:rPr lang="en-US" dirty="0" err="1" smtClean="0"/>
              <a:t>rdm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sz="2500" b="0" dirty="0" smtClean="0"/>
              <a:t>previous work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Resources &amp; Components</a:t>
            </a:r>
          </a:p>
          <a:p>
            <a:r>
              <a:rPr lang="en-US" dirty="0" smtClean="0"/>
              <a:t>Resource Utilization Model (RUM)</a:t>
            </a:r>
          </a:p>
          <a:p>
            <a:r>
              <a:rPr lang="en-US" dirty="0" smtClean="0"/>
              <a:t>(Timed) state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46" y="960966"/>
            <a:ext cx="3770811" cy="56520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/>
          <p:cNvSpPr/>
          <p:nvPr/>
        </p:nvSpPr>
        <p:spPr>
          <a:xfrm>
            <a:off x="2290354" y="601161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dirty="0" smtClean="0"/>
              <a:t>Source: </a:t>
            </a:r>
          </a:p>
          <a:p>
            <a:pPr algn="r"/>
            <a:r>
              <a:rPr lang="en-US" sz="1000" dirty="0" smtClean="0"/>
              <a:t>Towards Modular Resource-Aware Applications</a:t>
            </a:r>
            <a:endParaRPr lang="en-US" sz="1000" dirty="0"/>
          </a:p>
          <a:p>
            <a:pPr algn="r"/>
            <a:r>
              <a:rPr lang="en-US" sz="1000" dirty="0" err="1"/>
              <a:t>Somayeh</a:t>
            </a:r>
            <a:r>
              <a:rPr lang="en-US" sz="1000" dirty="0"/>
              <a:t> </a:t>
            </a:r>
            <a:r>
              <a:rPr lang="en-US" sz="1000" dirty="0" err="1"/>
              <a:t>Malakuti</a:t>
            </a:r>
            <a:r>
              <a:rPr lang="en-US" sz="1000" dirty="0"/>
              <a:t>, et </a:t>
            </a:r>
            <a:r>
              <a:rPr lang="en-US" sz="1000" dirty="0" smtClean="0"/>
              <a:t>al.</a:t>
            </a:r>
            <a:endParaRPr lang="en-US" sz="1000" dirty="0"/>
          </a:p>
          <a:p>
            <a:pPr algn="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4025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Distribution </a:t>
            </a:r>
            <a:r>
              <a:rPr lang="en-US" dirty="0" smtClean="0"/>
              <a:t>Model (</a:t>
            </a:r>
            <a:r>
              <a:rPr lang="en-US" dirty="0" err="1" smtClean="0"/>
              <a:t>rdm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Multiple RUMs</a:t>
            </a:r>
          </a:p>
          <a:p>
            <a:r>
              <a:rPr lang="en-US" dirty="0" smtClean="0"/>
              <a:t>Constraints </a:t>
            </a:r>
            <a:r>
              <a:rPr lang="en-US" dirty="0"/>
              <a:t>on resource </a:t>
            </a:r>
            <a:r>
              <a:rPr lang="en-US" dirty="0" smtClean="0"/>
              <a:t>distribution</a:t>
            </a:r>
          </a:p>
          <a:p>
            <a:r>
              <a:rPr lang="en-US" dirty="0" smtClean="0"/>
              <a:t>Optimized resource</a:t>
            </a:r>
          </a:p>
          <a:p>
            <a:r>
              <a:rPr lang="en-US" dirty="0" smtClean="0"/>
              <a:t>Constraint solver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68" y="1001324"/>
            <a:ext cx="2349011" cy="481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9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Distribution </a:t>
            </a:r>
            <a:r>
              <a:rPr lang="en-US" dirty="0" smtClean="0"/>
              <a:t>Model</a:t>
            </a:r>
            <a:r>
              <a:rPr lang="en-US" dirty="0"/>
              <a:t/>
            </a:r>
            <a:br>
              <a:rPr lang="en-US" dirty="0"/>
            </a:br>
            <a:r>
              <a:rPr lang="en-US" sz="2500" b="0" dirty="0" smtClean="0"/>
              <a:t>Simple example</a:t>
            </a:r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CPU</a:t>
            </a:r>
          </a:p>
          <a:p>
            <a:pPr lvl="1"/>
            <a:r>
              <a:rPr lang="en-US" dirty="0" smtClean="0"/>
              <a:t>Configurable</a:t>
            </a:r>
          </a:p>
          <a:p>
            <a:pPr lvl="1"/>
            <a:r>
              <a:rPr lang="en-US" dirty="0" smtClean="0"/>
              <a:t>Imposed min. measure rate</a:t>
            </a:r>
          </a:p>
          <a:p>
            <a:r>
              <a:rPr lang="en-US" dirty="0" smtClean="0"/>
              <a:t>Radio module</a:t>
            </a:r>
          </a:p>
          <a:p>
            <a:pPr lvl="1"/>
            <a:r>
              <a:rPr lang="en-US" dirty="0" smtClean="0"/>
              <a:t>configurable</a:t>
            </a:r>
          </a:p>
          <a:p>
            <a:r>
              <a:rPr lang="en-US" dirty="0" smtClean="0"/>
              <a:t>Battery</a:t>
            </a:r>
          </a:p>
          <a:p>
            <a:pPr lvl="1"/>
            <a:r>
              <a:rPr lang="en-US" dirty="0" smtClean="0"/>
              <a:t>Specified max. power</a:t>
            </a:r>
          </a:p>
          <a:p>
            <a:r>
              <a:rPr lang="en-US" dirty="0" smtClean="0"/>
              <a:t>Goal: </a:t>
            </a:r>
          </a:p>
          <a:p>
            <a:pPr lvl="1"/>
            <a:r>
              <a:rPr lang="en-US" dirty="0" smtClean="0"/>
              <a:t>Max. measure &amp; message rate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82" y="661182"/>
            <a:ext cx="5437473" cy="52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2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500" b="0" dirty="0" smtClean="0"/>
              <a:t>Context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Simulation </a:t>
            </a:r>
            <a:r>
              <a:rPr lang="en-US" dirty="0" err="1" smtClean="0"/>
              <a:t>Nedap</a:t>
            </a:r>
            <a:r>
              <a:rPr lang="en-US" dirty="0" smtClean="0"/>
              <a:t> SENSIT</a:t>
            </a:r>
          </a:p>
          <a:p>
            <a:r>
              <a:rPr lang="en-US" dirty="0" smtClean="0"/>
              <a:t>Multi-level </a:t>
            </a:r>
            <a:r>
              <a:rPr lang="en-US" dirty="0" smtClean="0"/>
              <a:t>reporting</a:t>
            </a:r>
            <a:endParaRPr lang="en-US" dirty="0"/>
          </a:p>
          <a:p>
            <a:pPr lvl="1"/>
            <a:r>
              <a:rPr lang="en-US" dirty="0"/>
              <a:t>sensor-level </a:t>
            </a:r>
            <a:r>
              <a:rPr lang="en-US" dirty="0" smtClean="0"/>
              <a:t>adjustments</a:t>
            </a:r>
          </a:p>
          <a:p>
            <a:pPr lvl="1"/>
            <a:r>
              <a:rPr lang="en-US" dirty="0" smtClean="0"/>
              <a:t>application-level outputs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73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500" b="0" dirty="0" smtClean="0"/>
              <a:t>distributed topology</a:t>
            </a:r>
            <a:endParaRPr lang="en-US" b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8" y="1787025"/>
            <a:ext cx="10515600" cy="41110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500" b="0" dirty="0" smtClean="0"/>
              <a:t>Application topology</a:t>
            </a:r>
            <a:endParaRPr lang="en-US" b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51503" y="2947681"/>
            <a:ext cx="8486628" cy="14444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16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500" b="0" dirty="0" smtClean="0"/>
              <a:t>Application topology</a:t>
            </a:r>
            <a:endParaRPr lang="en-US" b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56050" y="1628775"/>
            <a:ext cx="4333975" cy="44275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8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500" b="0" dirty="0" smtClean="0"/>
              <a:t>Sensor RDM</a:t>
            </a:r>
            <a:endParaRPr lang="en-US" b="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02" y="1353016"/>
            <a:ext cx="9757639" cy="44275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30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500" b="0" dirty="0" smtClean="0"/>
              <a:t>Application topology</a:t>
            </a:r>
            <a:endParaRPr lang="en-US" b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56050" y="1628775"/>
            <a:ext cx="4333975" cy="44275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500" b="0" dirty="0" smtClean="0"/>
              <a:t>Application topology</a:t>
            </a:r>
            <a:endParaRPr lang="en-US" b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56542" y="1628775"/>
            <a:ext cx="8332992" cy="44275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6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Performance monitoring (</a:t>
            </a:r>
            <a:r>
              <a:rPr lang="en-US" dirty="0" err="1" smtClean="0"/>
              <a:t>QoS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Resource </a:t>
            </a:r>
            <a:r>
              <a:rPr lang="en-US" dirty="0" smtClean="0"/>
              <a:t>constraint</a:t>
            </a:r>
          </a:p>
          <a:p>
            <a:r>
              <a:rPr lang="en-US" dirty="0" smtClean="0"/>
              <a:t>Operated </a:t>
            </a:r>
            <a:r>
              <a:rPr lang="en-US" dirty="0" smtClean="0"/>
              <a:t>networks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92" y="4239800"/>
            <a:ext cx="1730836" cy="1683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473" y="4010000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043" y="4071512"/>
            <a:ext cx="1445973" cy="20333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667" y="4394079"/>
            <a:ext cx="1276167" cy="12761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37" y="4394078"/>
            <a:ext cx="1276167" cy="127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study</a:t>
            </a:r>
            <a:br>
              <a:rPr lang="en-US" dirty="0" smtClean="0"/>
            </a:b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 smtClean="0"/>
              <a:t>Applicability</a:t>
            </a:r>
            <a:endParaRPr lang="en-US" dirty="0"/>
          </a:p>
          <a:p>
            <a:pPr lvl="1"/>
            <a:r>
              <a:rPr lang="en-US" dirty="0" smtClean="0"/>
              <a:t>Usability</a:t>
            </a:r>
            <a:endParaRPr lang="en-US" dirty="0"/>
          </a:p>
          <a:p>
            <a:pPr lvl="1"/>
            <a:r>
              <a:rPr lang="en-US" dirty="0" smtClean="0"/>
              <a:t>Adaptability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18" y="1694975"/>
            <a:ext cx="372913" cy="2721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728" y="2104896"/>
            <a:ext cx="283297" cy="2832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728" y="2515521"/>
            <a:ext cx="372913" cy="27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study</a:t>
            </a:r>
            <a:br>
              <a:rPr lang="en-US" dirty="0" smtClean="0"/>
            </a:br>
            <a:r>
              <a:rPr lang="en-US" sz="2500" b="0" dirty="0" smtClean="0"/>
              <a:t>Invalid claim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56"/>
          <a:stretch/>
        </p:blipFill>
        <p:spPr>
          <a:xfrm>
            <a:off x="1367675" y="1629006"/>
            <a:ext cx="6489965" cy="19714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" r="-41829"/>
          <a:stretch/>
        </p:blipFill>
        <p:spPr>
          <a:xfrm>
            <a:off x="1367676" y="3747270"/>
            <a:ext cx="6489966" cy="2162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110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br>
              <a:rPr lang="en-US" dirty="0" smtClean="0"/>
            </a:b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Distributed architecture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romising</a:t>
            </a:r>
          </a:p>
          <a:p>
            <a:pPr lvl="1"/>
            <a:r>
              <a:rPr lang="en-US" dirty="0" smtClean="0"/>
              <a:t>Requires improvements</a:t>
            </a:r>
          </a:p>
          <a:p>
            <a:r>
              <a:rPr lang="en-US" dirty="0" smtClean="0"/>
              <a:t>Resource Distribution Model</a:t>
            </a:r>
          </a:p>
          <a:p>
            <a:pPr lvl="1"/>
            <a:r>
              <a:rPr lang="en-US" dirty="0" smtClean="0"/>
              <a:t>Effective</a:t>
            </a:r>
          </a:p>
          <a:p>
            <a:pPr lvl="1"/>
            <a:r>
              <a:rPr lang="en-US" dirty="0" smtClean="0"/>
              <a:t>Efficient</a:t>
            </a:r>
          </a:p>
          <a:p>
            <a:pPr lvl="1"/>
            <a:r>
              <a:rPr lang="en-US" dirty="0" smtClean="0"/>
              <a:t>Requires proper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56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br>
              <a:rPr lang="en-US" dirty="0" smtClean="0"/>
            </a:b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Improvements to identified problems</a:t>
            </a:r>
          </a:p>
          <a:p>
            <a:r>
              <a:rPr lang="en-US" dirty="0" smtClean="0"/>
              <a:t>Better incorporation of Apache Storm</a:t>
            </a:r>
          </a:p>
          <a:p>
            <a:r>
              <a:rPr lang="en-US" dirty="0" smtClean="0"/>
              <a:t>Continued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9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7532" y="2705369"/>
            <a:ext cx="3301139" cy="750753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1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5583" y="1298682"/>
            <a:ext cx="10515600" cy="4184286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Problem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/>
              <a:t>Goal</a:t>
            </a:r>
          </a:p>
          <a:p>
            <a:r>
              <a:rPr lang="en-US" dirty="0" smtClean="0"/>
              <a:t>Developed solutions</a:t>
            </a:r>
          </a:p>
          <a:p>
            <a:pPr lvl="1"/>
            <a:r>
              <a:rPr lang="en-US" dirty="0" smtClean="0"/>
              <a:t>Distributed development platform</a:t>
            </a:r>
          </a:p>
          <a:p>
            <a:pPr lvl="1"/>
            <a:r>
              <a:rPr lang="en-US" dirty="0" smtClean="0"/>
              <a:t>Resource Distribution Model</a:t>
            </a:r>
          </a:p>
          <a:p>
            <a:r>
              <a:rPr lang="en-US" dirty="0" smtClean="0"/>
              <a:t>Case study</a:t>
            </a:r>
          </a:p>
          <a:p>
            <a:r>
              <a:rPr lang="en-US" dirty="0" smtClean="0"/>
              <a:t>Conclusions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8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br>
              <a:rPr lang="en-US" dirty="0" smtClean="0"/>
            </a:br>
            <a:endParaRPr lang="en-US" sz="2500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Research and develop a software platform to monitor and manage </a:t>
            </a:r>
            <a:r>
              <a:rPr lang="en-US" b="1" dirty="0" err="1" smtClean="0"/>
              <a:t>QoS</a:t>
            </a:r>
            <a:r>
              <a:rPr lang="en-US" b="1" dirty="0" smtClean="0"/>
              <a:t> parameters of LPWA WSN applications.</a:t>
            </a:r>
          </a:p>
          <a:p>
            <a:pPr marL="0" indent="0" algn="ctr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design </a:t>
            </a:r>
            <a:r>
              <a:rPr lang="en-US" u="sng" dirty="0"/>
              <a:t>abstract</a:t>
            </a:r>
            <a:r>
              <a:rPr lang="en-US" dirty="0"/>
              <a:t> </a:t>
            </a:r>
            <a:r>
              <a:rPr lang="en-US" dirty="0" smtClean="0"/>
              <a:t>platform architecture for </a:t>
            </a:r>
            <a:r>
              <a:rPr lang="en-US" u="sng" dirty="0"/>
              <a:t>scalable</a:t>
            </a:r>
            <a:r>
              <a:rPr lang="en-US" dirty="0"/>
              <a:t> processing of </a:t>
            </a:r>
            <a:r>
              <a:rPr lang="en-US" dirty="0" smtClean="0"/>
              <a:t>streams of </a:t>
            </a:r>
            <a:r>
              <a:rPr lang="en-US" dirty="0"/>
              <a:t>raw </a:t>
            </a:r>
            <a:r>
              <a:rPr lang="en-US" dirty="0" smtClean="0"/>
              <a:t>sensor performance data?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/>
              <a:t>can we </a:t>
            </a:r>
            <a:r>
              <a:rPr lang="en-US" u="sng" dirty="0"/>
              <a:t>model</a:t>
            </a:r>
            <a:r>
              <a:rPr lang="en-US" dirty="0"/>
              <a:t> the state and evaluate the </a:t>
            </a:r>
            <a:r>
              <a:rPr lang="en-US" dirty="0" err="1" smtClean="0"/>
              <a:t>QoS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dirty="0"/>
              <a:t>a </a:t>
            </a:r>
            <a:r>
              <a:rPr lang="en-US" u="sng" dirty="0"/>
              <a:t>configurable</a:t>
            </a:r>
            <a:r>
              <a:rPr lang="en-US" dirty="0"/>
              <a:t> </a:t>
            </a:r>
            <a:r>
              <a:rPr lang="en-US" dirty="0" smtClean="0"/>
              <a:t>system?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2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architecture</a:t>
            </a:r>
            <a:r>
              <a:rPr lang="en-US" dirty="0"/>
              <a:t/>
            </a:r>
            <a:br>
              <a:rPr lang="en-US" dirty="0"/>
            </a:br>
            <a:r>
              <a:rPr lang="en-US" sz="2500" b="0" dirty="0" smtClean="0"/>
              <a:t>context</a:t>
            </a:r>
            <a:r>
              <a:rPr lang="en-US" sz="2500" dirty="0"/>
              <a:t/>
            </a:r>
            <a:br>
              <a:rPr lang="en-US" sz="2500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8" y="1753953"/>
            <a:ext cx="10515600" cy="41771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6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architecture</a:t>
            </a:r>
            <a:r>
              <a:rPr lang="en-US" dirty="0"/>
              <a:t/>
            </a:r>
            <a:br>
              <a:rPr lang="en-US" dirty="0"/>
            </a:br>
            <a:r>
              <a:rPr lang="en-US" sz="2500" b="0" dirty="0" smtClean="0"/>
              <a:t>micro-component topology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41" y="1642843"/>
            <a:ext cx="8679594" cy="4427538"/>
          </a:xfrm>
        </p:spPr>
      </p:pic>
    </p:spTree>
    <p:extLst>
      <p:ext uri="{BB962C8B-B14F-4D97-AF65-F5344CB8AC3E}">
        <p14:creationId xmlns:p14="http://schemas.microsoft.com/office/powerpoint/2010/main" val="270401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architecture</a:t>
            </a:r>
            <a:br>
              <a:rPr lang="en-US" dirty="0"/>
            </a:br>
            <a:r>
              <a:rPr lang="en-US" sz="2500" b="0" dirty="0" smtClean="0"/>
              <a:t>stream operation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Transformation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Lateral aggregation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Longitudinal aggregation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86" y="1482480"/>
            <a:ext cx="2428875" cy="485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76" y="2331533"/>
            <a:ext cx="2781300" cy="1057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382" y="3752087"/>
            <a:ext cx="35433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8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architecture</a:t>
            </a:r>
            <a:br>
              <a:rPr lang="en-US" dirty="0"/>
            </a:br>
            <a:r>
              <a:rPr lang="en-US" sz="2500" b="0" dirty="0"/>
              <a:t>component </a:t>
            </a:r>
            <a:r>
              <a:rPr lang="en-US" sz="2500" b="0" dirty="0" smtClean="0"/>
              <a:t>scaffolds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8" y="2395103"/>
            <a:ext cx="10515600" cy="2894882"/>
          </a:xfrm>
        </p:spPr>
      </p:pic>
    </p:spTree>
    <p:extLst>
      <p:ext uri="{BB962C8B-B14F-4D97-AF65-F5344CB8AC3E}">
        <p14:creationId xmlns:p14="http://schemas.microsoft.com/office/powerpoint/2010/main" val="153764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 (2)</a:t>
            </a:r>
            <a:r>
              <a:rPr lang="en-US" dirty="0"/>
              <a:t/>
            </a:r>
            <a:br>
              <a:rPr lang="en-US" dirty="0"/>
            </a:b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How can we design </a:t>
            </a:r>
            <a:r>
              <a:rPr lang="en-US" u="sng" dirty="0">
                <a:solidFill>
                  <a:schemeClr val="bg2"/>
                </a:solidFill>
              </a:rPr>
              <a:t>abstract</a:t>
            </a:r>
            <a:r>
              <a:rPr lang="en-US" dirty="0">
                <a:solidFill>
                  <a:schemeClr val="bg2"/>
                </a:solidFill>
              </a:rPr>
              <a:t> platform architecture for </a:t>
            </a:r>
            <a:r>
              <a:rPr lang="en-US" u="sng" dirty="0">
                <a:solidFill>
                  <a:schemeClr val="bg2"/>
                </a:solidFill>
              </a:rPr>
              <a:t>scalable</a:t>
            </a:r>
            <a:r>
              <a:rPr lang="en-US" dirty="0">
                <a:solidFill>
                  <a:schemeClr val="bg2"/>
                </a:solidFill>
              </a:rPr>
              <a:t> processing of streams of raw sensor performance data?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</a:t>
            </a:r>
            <a:r>
              <a:rPr lang="en-US" u="sng" dirty="0"/>
              <a:t>model</a:t>
            </a:r>
            <a:r>
              <a:rPr lang="en-US" dirty="0"/>
              <a:t> the state and evaluate the </a:t>
            </a:r>
            <a:r>
              <a:rPr lang="en-US" u="sng" dirty="0" err="1"/>
              <a:t>QoS</a:t>
            </a:r>
            <a:r>
              <a:rPr lang="en-US" dirty="0"/>
              <a:t> of a </a:t>
            </a:r>
            <a:r>
              <a:rPr lang="en-US" u="sng" dirty="0"/>
              <a:t>configurable</a:t>
            </a:r>
            <a:r>
              <a:rPr lang="en-US" dirty="0"/>
              <a:t>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3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T Title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test" id="{15B9D8DC-9424-A541-AF47-D0C4E5DD615D}" vid="{AA5B6583-0830-8041-8FDA-106127B26373}"/>
    </a:ext>
  </a:extLst>
</a:theme>
</file>

<file path=ppt/theme/theme2.xml><?xml version="1.0" encoding="utf-8"?>
<a:theme xmlns:a="http://schemas.openxmlformats.org/drawingml/2006/main" name="UT Chapter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3.xml><?xml version="1.0" encoding="utf-8"?>
<a:theme xmlns:a="http://schemas.openxmlformats.org/drawingml/2006/main" name="1_UT Chapter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4.xml><?xml version="1.0" encoding="utf-8"?>
<a:theme xmlns:a="http://schemas.openxmlformats.org/drawingml/2006/main" name="1_UT Chapter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5.xml><?xml version="1.0" encoding="utf-8"?>
<a:theme xmlns:a="http://schemas.openxmlformats.org/drawingml/2006/main" name="UT Content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6.xml><?xml version="1.0" encoding="utf-8"?>
<a:theme xmlns:a="http://schemas.openxmlformats.org/drawingml/2006/main" name="1_UT Content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7.xml><?xml version="1.0" encoding="utf-8"?>
<a:theme xmlns:a="http://schemas.openxmlformats.org/drawingml/2006/main" name="2_UT Content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8.xml><?xml version="1.0" encoding="utf-8"?>
<a:theme xmlns:a="http://schemas.openxmlformats.org/drawingml/2006/main" name="3_UT Content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UT test</Template>
  <TotalTime>0</TotalTime>
  <Words>286</Words>
  <Application>Microsoft Office PowerPoint</Application>
  <PresentationFormat>Widescreen</PresentationFormat>
  <Paragraphs>106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Arial Narrow</vt:lpstr>
      <vt:lpstr>Calibri</vt:lpstr>
      <vt:lpstr>UT Title slide Black</vt:lpstr>
      <vt:lpstr>UT Chapter slide White</vt:lpstr>
      <vt:lpstr>1_UT Chapter slide White</vt:lpstr>
      <vt:lpstr>1_UT Chapter slide Black</vt:lpstr>
      <vt:lpstr>UT Content slide White</vt:lpstr>
      <vt:lpstr>1_UT Content slide White</vt:lpstr>
      <vt:lpstr>2_UT Content slide White</vt:lpstr>
      <vt:lpstr>3_UT Content slide White</vt:lpstr>
      <vt:lpstr>Design of a development platform  to monitor and manage Low Power, Wide Area WSNs</vt:lpstr>
      <vt:lpstr>Problems </vt:lpstr>
      <vt:lpstr>Overview</vt:lpstr>
      <vt:lpstr>Goal </vt:lpstr>
      <vt:lpstr>Platform architecture context  </vt:lpstr>
      <vt:lpstr>platform architecture micro-component topology</vt:lpstr>
      <vt:lpstr>platform architecture stream operation types</vt:lpstr>
      <vt:lpstr>platform architecture component scaffolds</vt:lpstr>
      <vt:lpstr>Research questions (2) </vt:lpstr>
      <vt:lpstr>Resource Distribution Model (rdm) previous work</vt:lpstr>
      <vt:lpstr>Resource Distribution Model (rdm) </vt:lpstr>
      <vt:lpstr>Resource Distribution Model Simple example</vt:lpstr>
      <vt:lpstr>Case study Context</vt:lpstr>
      <vt:lpstr>Case study distributed topology</vt:lpstr>
      <vt:lpstr>Case study Application topology</vt:lpstr>
      <vt:lpstr>Case study Application topology</vt:lpstr>
      <vt:lpstr>Case study Sensor RDM</vt:lpstr>
      <vt:lpstr>Case study Application topology</vt:lpstr>
      <vt:lpstr>Case study Application topology</vt:lpstr>
      <vt:lpstr>Validation study </vt:lpstr>
      <vt:lpstr>Validation study Invalid claim</vt:lpstr>
      <vt:lpstr>Conclusions </vt:lpstr>
      <vt:lpstr>Future work 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Jochem Schutte</cp:lastModifiedBy>
  <cp:revision>132</cp:revision>
  <dcterms:created xsi:type="dcterms:W3CDTF">2019-02-08T09:55:16Z</dcterms:created>
  <dcterms:modified xsi:type="dcterms:W3CDTF">2019-07-11T13:40:08Z</dcterms:modified>
</cp:coreProperties>
</file>